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2"/>
  </p:handoutMasterIdLst>
  <p:sldIdLst>
    <p:sldId id="300" r:id="rId2"/>
    <p:sldId id="270" r:id="rId3"/>
    <p:sldId id="305" r:id="rId4"/>
    <p:sldId id="307" r:id="rId5"/>
    <p:sldId id="306" r:id="rId6"/>
    <p:sldId id="284" r:id="rId7"/>
    <p:sldId id="285" r:id="rId8"/>
    <p:sldId id="291" r:id="rId9"/>
    <p:sldId id="292" r:id="rId10"/>
    <p:sldId id="293" r:id="rId11"/>
    <p:sldId id="294" r:id="rId12"/>
    <p:sldId id="295" r:id="rId13"/>
    <p:sldId id="302" r:id="rId14"/>
    <p:sldId id="301" r:id="rId15"/>
    <p:sldId id="257" r:id="rId16"/>
    <p:sldId id="303" r:id="rId17"/>
    <p:sldId id="258" r:id="rId18"/>
    <p:sldId id="304" r:id="rId19"/>
    <p:sldId id="290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8"/>
    <p:restoredTop sz="94807"/>
  </p:normalViewPr>
  <p:slideViewPr>
    <p:cSldViewPr snapToGrid="0" snapToObjects="1">
      <p:cViewPr varScale="1">
        <p:scale>
          <a:sx n="115" d="100"/>
          <a:sy n="115" d="100"/>
        </p:scale>
        <p:origin x="208" y="3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8DEF36-1A86-F54D-B2E7-FCD179D157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09BE8-1F69-E241-9D7F-8D556CDDC6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9C9F1-B065-654B-806E-327516B3543E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A91AC-6BC7-D944-A12F-243C864D69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53C5F-2CC9-704F-B104-02B7942262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0EE35-2255-E743-BDD4-2F64B3D0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2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9CFB-97E1-CA42-84A2-D6FA83660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A60C8-EEDB-944F-8C2A-5594CA238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7E6D2-5DE8-7D4D-A1CC-189FD4786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62455-0A6A-774E-B935-2C8D081D9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1A572-F637-224F-87AC-9C28E385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35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81B9-3D20-EC49-9C4C-AB3868E8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1A48B-B504-AA45-984A-C388BDAEF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C09F4-02F8-5241-8DB5-27012A701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1198B-3AD2-0C48-B352-0238C27E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E7AE6-EAD6-E845-9F83-6D68907E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86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DAB94-433E-2047-9AD9-19EF8E703C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B1AED-0800-EA4C-8837-B4660BBB8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1893E-1B53-184E-9F31-6EE4DB24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047E6-2249-F148-A552-331FF31A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872D-3E50-AB40-8869-4EB7BF35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BDCB-D06F-7647-AE94-BB0DE701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B79BE-158A-844B-A6FF-452FA7860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9F1B3-E0EE-9B40-8C9C-DA9EB2F71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6640A-AB8C-D440-B785-CA51366C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15EE4-1A67-1043-8078-FCCD59D4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4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399C-91B5-5E44-A4D5-162C2743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46C7B-74CB-A34C-96E7-A7BC74C57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655AF-22A0-C644-A95F-F05FF5E18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89D3-BD39-C34A-B1D6-EB4188D2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1A10D-31E5-E44F-91A9-3193F9DE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0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24E3-1372-4041-8544-33824CC90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0EA23-19D3-144C-A21C-6B258A1BA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5FBAA-0A98-2644-A55A-5AC6C8ED4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09320-56B0-064B-B704-CEF642D3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56208-1E1B-004D-949C-BFC5F4A2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CEDFE-B3FB-4D44-9119-541AC1F2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3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E7C5-0812-8648-B3BD-56985EE7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06BE7-BB92-F646-A571-8E7D9ECF8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49BA2-B42F-3442-BDEB-AF9D36B04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87AFE-2A95-B74B-B81E-C8C1C01E0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CA3E2-7359-4346-9146-0B28ABF7F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A9CE0-61D4-174F-86F8-8C597000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88025C-293B-3A40-80A2-2211DF82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F3CA2-8C8B-E140-A9A8-381DAF97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5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4CAD4-9164-F447-9514-BC895814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71EC6-1763-9C4F-A7C1-4C2E25F65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3AAC5-6373-434C-BDB7-212B47D2B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01C9D-9ABC-AD40-950F-F0D5E6A2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4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C1EB0-8F63-B44D-8871-B19C4E924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CD4C3-736D-3342-BB0D-B75C51A7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1AA24-BE04-FF4E-8AF7-88D1B1F5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3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E1B8-2A27-5D41-AD02-F5C541084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52DF5-9713-1341-BC0C-56769961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95738-C2CF-304C-8A39-F298E3499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2035-6D3C-6247-AA40-9B68B08F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929CF-3884-4A49-AB6F-26F4D203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668B3-7D6B-E44D-A291-C3447DC3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66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052ED-A320-1145-A965-5D34ADB1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4BB7D1-FDA8-D046-A462-A9A193184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1832B-1DE7-1F43-AABE-ECC71769B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91926-151B-6144-BFFD-65FEED8D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11AE3-CD65-3D44-B109-03BD45B2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9FF2B-E66C-2948-B3D1-DA09BABB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0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4652C3-0041-3D45-B71E-D0673D66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C3543-9550-8443-B715-014A6B8D9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4849D-0442-6D4B-9971-0C8AF777A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018C8-0291-F040-B31A-8BC246C43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D389-7B26-4F4F-B32A-77139AD13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0C761-12F8-F740-B616-577786F38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823"/>
            <a:ext cx="10515600" cy="1325563"/>
          </a:xfrm>
        </p:spPr>
        <p:txBody>
          <a:bodyPr/>
          <a:lstStyle/>
          <a:p>
            <a:r>
              <a:rPr lang="en-US" dirty="0"/>
              <a:t>Accumulators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FF338C-00AF-DC80-BFF7-97666471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accumulate information from prior recursive calls</a:t>
            </a:r>
          </a:p>
          <a:p>
            <a:r>
              <a:rPr lang="en-US" dirty="0"/>
              <a:t>three categories</a:t>
            </a:r>
          </a:p>
          <a:p>
            <a:pPr lvl="1"/>
            <a:r>
              <a:rPr lang="en-US" dirty="0"/>
              <a:t>preserve context from prior recursive calls</a:t>
            </a:r>
          </a:p>
          <a:p>
            <a:pPr lvl="1"/>
            <a:r>
              <a:rPr lang="en-US" dirty="0"/>
              <a:t>result so far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worklist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283DB-B29F-810F-E004-C646B511D30D}"/>
              </a:ext>
            </a:extLst>
          </p:cNvPr>
          <p:cNvSpPr txBox="1"/>
          <p:nvPr/>
        </p:nvSpPr>
        <p:spPr>
          <a:xfrm>
            <a:off x="7411643" y="2710635"/>
            <a:ext cx="3175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lecture 18 (previous)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840492-8DE2-4EA3-E2AB-38AD1A6BB96B}"/>
              </a:ext>
            </a:extLst>
          </p:cNvPr>
          <p:cNvSpPr txBox="1"/>
          <p:nvPr/>
        </p:nvSpPr>
        <p:spPr>
          <a:xfrm>
            <a:off x="7411644" y="3761162"/>
            <a:ext cx="3175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this lecture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1220C2-AF3B-3CD6-D82A-C9A80DB6BCB0}"/>
              </a:ext>
            </a:extLst>
          </p:cNvPr>
          <p:cNvCxnSpPr>
            <a:cxnSpLocks/>
          </p:cNvCxnSpPr>
          <p:nvPr/>
        </p:nvCxnSpPr>
        <p:spPr>
          <a:xfrm>
            <a:off x="6958361" y="2977376"/>
            <a:ext cx="453283" cy="1023918"/>
          </a:xfrm>
          <a:prstGeom prst="line">
            <a:avLst/>
          </a:prstGeom>
          <a:ln w="412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AD16F0-6239-3C16-260B-BD7CDC443E1B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709746" y="4022772"/>
            <a:ext cx="4701898" cy="691000"/>
          </a:xfrm>
          <a:prstGeom prst="line">
            <a:avLst/>
          </a:prstGeom>
          <a:ln w="412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761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B4406-197F-01B8-AFB5-413D1D230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45" y="1402715"/>
            <a:ext cx="9358109" cy="405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0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1C58C7-9DA6-3103-715D-07D86DF6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3105"/>
            <a:ext cx="7772400" cy="485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8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184F32-B12E-2056-6D43-4EC8C2AD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06" y="959005"/>
            <a:ext cx="9518588" cy="4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5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5E4BBA-74E6-8F25-3A47-9F1B94C1937D}"/>
              </a:ext>
            </a:extLst>
          </p:cNvPr>
          <p:cNvSpPr txBox="1"/>
          <p:nvPr/>
        </p:nvSpPr>
        <p:spPr>
          <a:xfrm>
            <a:off x="264762" y="193045"/>
            <a:ext cx="3605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Tree</a:t>
            </a:r>
          </a:p>
        </p:txBody>
      </p:sp>
    </p:spTree>
    <p:extLst>
      <p:ext uri="{BB962C8B-B14F-4D97-AF65-F5344CB8AC3E}">
        <p14:creationId xmlns:p14="http://schemas.microsoft.com/office/powerpoint/2010/main" val="3533694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cxnSpLocks/>
            <a:stCxn id="65" idx="2"/>
            <a:endCxn id="7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65" idx="2"/>
            <a:endCxn id="8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8E65E9-5D3F-FCE4-D148-9263EAC62EEA}"/>
              </a:ext>
            </a:extLst>
          </p:cNvPr>
          <p:cNvSpPr txBox="1"/>
          <p:nvPr/>
        </p:nvSpPr>
        <p:spPr>
          <a:xfrm>
            <a:off x="6902273" y="678375"/>
            <a:ext cx="225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TOP2 - 100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8FA30B-1FF8-050F-AF5C-945CBF0A27DB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 flipH="1">
            <a:off x="2914193" y="1324706"/>
            <a:ext cx="5117033" cy="1661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1D24CB-565F-5983-D72E-A3002E709981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 flipH="1">
            <a:off x="6645897" y="1324706"/>
            <a:ext cx="1385329" cy="1661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6615BEC-5FE8-B7EA-DEC0-95B29847D3C5}"/>
              </a:ext>
            </a:extLst>
          </p:cNvPr>
          <p:cNvSpPr txBox="1"/>
          <p:nvPr/>
        </p:nvSpPr>
        <p:spPr>
          <a:xfrm>
            <a:off x="657489" y="678376"/>
            <a:ext cx="225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TOP3 - 10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4FB134-1F72-FA67-448E-AFC97485DDB9}"/>
              </a:ext>
            </a:extLst>
          </p:cNvPr>
          <p:cNvSpPr txBox="1"/>
          <p:nvPr/>
        </p:nvSpPr>
        <p:spPr>
          <a:xfrm>
            <a:off x="366571" y="2986695"/>
            <a:ext cx="1353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- 100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499397-6450-B8C4-701C-C6074AA36BAE}"/>
              </a:ext>
            </a:extLst>
          </p:cNvPr>
          <p:cNvCxnSpPr>
            <a:cxnSpLocks/>
            <a:stCxn id="26" idx="2"/>
            <a:endCxn id="7" idx="0"/>
          </p:cNvCxnSpPr>
          <p:nvPr/>
        </p:nvCxnSpPr>
        <p:spPr>
          <a:xfrm>
            <a:off x="1786442" y="1324707"/>
            <a:ext cx="1127751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758644-2EE2-4BB1-BF6C-B854BB13907D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1786442" y="1324707"/>
            <a:ext cx="4859455" cy="1661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D6D357B-4506-C154-F62D-917548947158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 flipH="1">
            <a:off x="1043408" y="1324707"/>
            <a:ext cx="743034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3F38774-2820-BE8D-5E8A-EA1FECC48A30}"/>
              </a:ext>
            </a:extLst>
          </p:cNvPr>
          <p:cNvSpPr txBox="1"/>
          <p:nvPr/>
        </p:nvSpPr>
        <p:spPr>
          <a:xfrm>
            <a:off x="9160179" y="3114310"/>
            <a:ext cx="2660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 more Example Trees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1DCB89-6CAA-7CE4-19B9-3E9995CD712F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</p:spTree>
    <p:extLst>
      <p:ext uri="{BB962C8B-B14F-4D97-AF65-F5344CB8AC3E}">
        <p14:creationId xmlns:p14="http://schemas.microsoft.com/office/powerpoint/2010/main" val="178815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D896CC1-C21F-A84E-A136-A3F506BA1B5A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2FB444-D263-D949-9589-615D88B4815B}"/>
              </a:ext>
            </a:extLst>
          </p:cNvPr>
          <p:cNvSpPr txBox="1"/>
          <p:nvPr/>
        </p:nvSpPr>
        <p:spPr>
          <a:xfrm>
            <a:off x="8110318" y="247492"/>
            <a:ext cx="3605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fn</a:t>
            </a:r>
            <a:r>
              <a:rPr lang="en-US" sz="3200" dirty="0"/>
              <a:t>-for-t is</a:t>
            </a:r>
            <a:br>
              <a:rPr lang="en-US" sz="3200" dirty="0"/>
            </a:br>
            <a:r>
              <a:rPr lang="en-US" sz="3200" dirty="0"/>
              <a:t>called with 1 tree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F34EE5-2D12-134F-86B8-E44D2FAA40AA}"/>
              </a:ext>
            </a:extLst>
          </p:cNvPr>
          <p:cNvSpPr txBox="1"/>
          <p:nvPr/>
        </p:nvSpPr>
        <p:spPr>
          <a:xfrm>
            <a:off x="8110318" y="1617093"/>
            <a:ext cx="3605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fn</a:t>
            </a:r>
            <a:r>
              <a:rPr lang="en-US" sz="3200" dirty="0"/>
              <a:t>-for-lot is</a:t>
            </a:r>
            <a:br>
              <a:rPr lang="en-US" sz="3200" dirty="0"/>
            </a:br>
            <a:r>
              <a:rPr lang="en-US" sz="3200" dirty="0"/>
              <a:t>called with list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D842F3-BCD6-484C-9CAE-D654B584398E}"/>
              </a:ext>
            </a:extLst>
          </p:cNvPr>
          <p:cNvCxnSpPr>
            <a:cxnSpLocks/>
          </p:cNvCxnSpPr>
          <p:nvPr/>
        </p:nvCxnSpPr>
        <p:spPr>
          <a:xfrm flipH="1">
            <a:off x="5876047" y="731654"/>
            <a:ext cx="1991383" cy="2719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53C508-53B3-034B-8AEB-F62E288D922C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658792" y="1801016"/>
            <a:ext cx="2451526" cy="354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5E4BBA-74E6-8F25-3A47-9F1B94C1937D}"/>
              </a:ext>
            </a:extLst>
          </p:cNvPr>
          <p:cNvSpPr txBox="1"/>
          <p:nvPr/>
        </p:nvSpPr>
        <p:spPr>
          <a:xfrm>
            <a:off x="264762" y="193045"/>
            <a:ext cx="3605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NOTATION</a:t>
            </a:r>
          </a:p>
        </p:txBody>
      </p:sp>
    </p:spTree>
    <p:extLst>
      <p:ext uri="{BB962C8B-B14F-4D97-AF65-F5344CB8AC3E}">
        <p14:creationId xmlns:p14="http://schemas.microsoft.com/office/powerpoint/2010/main" val="428016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A8221A-3C43-634B-69BB-03872B6A1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81947"/>
            <a:ext cx="7772400" cy="369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49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2D51BF7-0A4C-E84C-8FBD-EA5FDDC8BF9D}"/>
              </a:ext>
            </a:extLst>
          </p:cNvPr>
          <p:cNvSpPr txBox="1"/>
          <p:nvPr/>
        </p:nvSpPr>
        <p:spPr>
          <a:xfrm>
            <a:off x="6642139" y="343060"/>
            <a:ext cx="504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typical structural recursion</a:t>
            </a:r>
          </a:p>
          <a:p>
            <a:endParaRPr lang="en-US" sz="2400" dirty="0"/>
          </a:p>
          <a:p>
            <a:r>
              <a:rPr lang="en-US" sz="2400" dirty="0"/>
              <a:t>calls   and results   produced</a:t>
            </a:r>
          </a:p>
          <a:p>
            <a:endParaRPr lang="en-US" sz="2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933564-F3E1-E847-8E43-F09030236B6A}"/>
              </a:ext>
            </a:extLst>
          </p:cNvPr>
          <p:cNvGrpSpPr/>
          <p:nvPr/>
        </p:nvGrpSpPr>
        <p:grpSpPr>
          <a:xfrm>
            <a:off x="1247178" y="5777451"/>
            <a:ext cx="10833066" cy="828557"/>
            <a:chOff x="1247178" y="5777451"/>
            <a:chExt cx="10833066" cy="82855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BEA8BEB-C06C-6B4B-BA19-8113659CE44F}"/>
                </a:ext>
              </a:extLst>
            </p:cNvPr>
            <p:cNvGrpSpPr/>
            <p:nvPr/>
          </p:nvGrpSpPr>
          <p:grpSpPr>
            <a:xfrm>
              <a:off x="1918602" y="5819730"/>
              <a:ext cx="923305" cy="561281"/>
              <a:chOff x="1918602" y="5819730"/>
              <a:chExt cx="923305" cy="56128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23C373D-300F-1B45-8F75-A7D0E2316808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E26916C-37AF-4F43-93E3-19CCEC34A219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99A6E40B-B1A5-3A45-B3AA-FAD3A914F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83605218-B441-ED4D-A466-1618842DA6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5DC6AF14-AE41-8E42-B78D-4D3A8257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184EC6A-10B5-BC49-8F12-0401FF3EB411}"/>
                </a:ext>
              </a:extLst>
            </p:cNvPr>
            <p:cNvGrpSpPr/>
            <p:nvPr/>
          </p:nvGrpSpPr>
          <p:grpSpPr>
            <a:xfrm>
              <a:off x="5026434" y="5819730"/>
              <a:ext cx="923305" cy="561281"/>
              <a:chOff x="1918602" y="5819730"/>
              <a:chExt cx="923305" cy="561281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C3BF0DD-BACC-444C-96CC-F19C528432C7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EE643F1-51DB-454B-B4A9-BC5D3191A4D5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EE6D9729-8B62-6B41-929A-5A24ECF15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65184466-4ADE-C74C-A839-9C536324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102D2144-6FEC-E84E-AEF1-84CBEE01C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68B4DBA-E62A-D24E-8328-7843A21A56D4}"/>
                </a:ext>
              </a:extLst>
            </p:cNvPr>
            <p:cNvGrpSpPr/>
            <p:nvPr/>
          </p:nvGrpSpPr>
          <p:grpSpPr>
            <a:xfrm>
              <a:off x="7416079" y="5828976"/>
              <a:ext cx="923305" cy="561281"/>
              <a:chOff x="1918602" y="5819730"/>
              <a:chExt cx="923305" cy="561281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5CD164F-C000-9D4D-8F72-EF5B300B1922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B2E0DAA3-2A0B-6C45-B57C-6D2188BBA58B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B3A81EE-F6FA-F84A-9B03-511C85C3AD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0B96E29-056A-D64C-A8C4-BC3F7ADD8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858C293E-7F19-B64A-B19A-790D1CA4C8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BDF87A-3508-5349-BCCD-FB24B1D05BEE}"/>
                </a:ext>
              </a:extLst>
            </p:cNvPr>
            <p:cNvSpPr/>
            <p:nvPr/>
          </p:nvSpPr>
          <p:spPr>
            <a:xfrm>
              <a:off x="1247178" y="5777451"/>
              <a:ext cx="10789920" cy="82855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DAC5DF-0971-2547-8F2E-10CF6667E44A}"/>
                </a:ext>
              </a:extLst>
            </p:cNvPr>
            <p:cNvSpPr txBox="1"/>
            <p:nvPr/>
          </p:nvSpPr>
          <p:spPr>
            <a:xfrm>
              <a:off x="8161285" y="5887262"/>
              <a:ext cx="39189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calls to </a:t>
              </a:r>
              <a:r>
                <a:rPr lang="en-US" dirty="0" err="1"/>
                <a:t>fn</a:t>
              </a:r>
              <a:r>
                <a:rPr lang="en-US" dirty="0"/>
                <a:t>-for-lot with empty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F5B6493-DF4E-6940-A762-97471FAC6D8A}"/>
              </a:ext>
            </a:extLst>
          </p:cNvPr>
          <p:cNvCxnSpPr>
            <a:cxnSpLocks/>
          </p:cNvCxnSpPr>
          <p:nvPr/>
        </p:nvCxnSpPr>
        <p:spPr>
          <a:xfrm>
            <a:off x="7325742" y="1113822"/>
            <a:ext cx="0" cy="35728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0DBCA82-1B08-8B42-BCF6-8B24B6A28F9F}"/>
              </a:ext>
            </a:extLst>
          </p:cNvPr>
          <p:cNvCxnSpPr>
            <a:cxnSpLocks/>
          </p:cNvCxnSpPr>
          <p:nvPr/>
        </p:nvCxnSpPr>
        <p:spPr>
          <a:xfrm flipV="1">
            <a:off x="8870843" y="1089737"/>
            <a:ext cx="0" cy="357285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7DEB446-C53E-6259-4433-093D0025944B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E2E98-1669-C4EE-49AA-D72BFBE642D3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C8A58-ADBE-59FB-B920-882A796663CB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0A7F18-4185-E723-D0A1-AC3918636BE1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979896-F5B1-A16A-19C1-90750F8DCA0D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46E49A-E091-4AFD-F15B-3808A6326AEA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7F6FF8-71C9-3728-4B97-19616D1ABB25}"/>
              </a:ext>
            </a:extLst>
          </p:cNvPr>
          <p:cNvCxnSpPr>
            <a:cxnSpLocks/>
            <a:stCxn id="28" idx="2"/>
            <a:endCxn id="14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E5A4D3-EF91-A7F4-7AF2-39E5121F3EAC}"/>
              </a:ext>
            </a:extLst>
          </p:cNvPr>
          <p:cNvCxnSpPr>
            <a:cxnSpLocks/>
            <a:stCxn id="14" idx="2"/>
            <a:endCxn id="2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B63D033-079D-6EF7-96C2-1CC10CF55D5F}"/>
              </a:ext>
            </a:extLst>
          </p:cNvPr>
          <p:cNvCxnSpPr>
            <a:cxnSpLocks/>
            <a:stCxn id="28" idx="2"/>
            <a:endCxn id="16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AF5DBF-51D8-1777-2FAF-50F40FCD3EDF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A5133F-D3CB-217E-7145-E8B40455774A}"/>
              </a:ext>
            </a:extLst>
          </p:cNvPr>
          <p:cNvCxnSpPr>
            <a:cxnSpLocks/>
            <a:stCxn id="16" idx="2"/>
            <a:endCxn id="10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518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0B615-2405-6B05-3EF6-519BF9FF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past depends on the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DCBEA-4D3E-30CF-1A8C-B049940F4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recursion means current call can have all the preceding context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	 it </a:t>
            </a:r>
            <a:r>
              <a:rPr lang="en-US" dirty="0"/>
              <a:t>can produce answer directly</a:t>
            </a:r>
          </a:p>
          <a:p>
            <a:endParaRPr lang="en-US" dirty="0"/>
          </a:p>
          <a:p>
            <a:r>
              <a:rPr lang="en-US" dirty="0"/>
              <a:t>in a tree</a:t>
            </a:r>
          </a:p>
          <a:p>
            <a:pPr lvl="1"/>
            <a:r>
              <a:rPr lang="en-US" dirty="0"/>
              <a:t>ordinary recursion can carry context of what is above current call</a:t>
            </a:r>
          </a:p>
          <a:p>
            <a:pPr lvl="1"/>
            <a:r>
              <a:rPr lang="en-US" dirty="0"/>
              <a:t>but tail recursion is required to carry context of what is above and to the LEFT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456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0D2ACB-CDFF-7EDB-6FD7-585F85D37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34554"/>
            <a:ext cx="7772400" cy="438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30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02B3-6A53-6544-B98C-958F2853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73BA6-A736-6A40-9EC5-7EEA85379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next four lectures</a:t>
            </a:r>
          </a:p>
          <a:p>
            <a:pPr lvl="1"/>
            <a:r>
              <a:rPr lang="en-US" sz="3200" dirty="0"/>
              <a:t>forms of data: </a:t>
            </a:r>
            <a:r>
              <a:rPr lang="en-US" sz="3200" u="sng" dirty="0"/>
              <a:t>trees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FF0000"/>
                </a:solidFill>
              </a:rPr>
              <a:t>graphs</a:t>
            </a:r>
          </a:p>
          <a:p>
            <a:pPr lvl="1"/>
            <a:r>
              <a:rPr lang="en-US" sz="3200" dirty="0"/>
              <a:t>recursion: </a:t>
            </a:r>
            <a:r>
              <a:rPr lang="en-US" sz="3200" u="sng" dirty="0"/>
              <a:t>structural non-tail and tail</a:t>
            </a:r>
            <a:r>
              <a:rPr lang="en-US" sz="3200" dirty="0"/>
              <a:t> and generative</a:t>
            </a:r>
            <a:endParaRPr lang="en-US" sz="3200" u="sng" dirty="0"/>
          </a:p>
          <a:p>
            <a:pPr lvl="1"/>
            <a:r>
              <a:rPr lang="en-US" sz="3200" dirty="0"/>
              <a:t>accumulators</a:t>
            </a:r>
          </a:p>
          <a:p>
            <a:pPr lvl="2"/>
            <a:r>
              <a:rPr lang="en-US" sz="2800" dirty="0"/>
              <a:t>path in data: previous, upper, lower, </a:t>
            </a:r>
            <a:r>
              <a:rPr lang="en-US" sz="2800" u="sng" dirty="0" err="1"/>
              <a:t>pnum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path, visited</a:t>
            </a:r>
            <a:r>
              <a:rPr lang="en-US" sz="2800" dirty="0"/>
              <a:t>…</a:t>
            </a:r>
          </a:p>
          <a:p>
            <a:pPr lvl="2"/>
            <a:r>
              <a:rPr lang="en-US" sz="2800" u="sng" dirty="0" err="1"/>
              <a:t>rsf</a:t>
            </a:r>
            <a:r>
              <a:rPr lang="en-US" sz="2800" u="sng" dirty="0">
                <a:sym typeface="Wingdings" pitchFamily="2" charset="2"/>
              </a:rPr>
              <a:t> (result so far)</a:t>
            </a:r>
            <a:endParaRPr lang="en-US" sz="2800" u="sng" dirty="0"/>
          </a:p>
          <a:p>
            <a:pPr lvl="2"/>
            <a:r>
              <a:rPr lang="en-US" sz="2800" dirty="0"/>
              <a:t>path in tail recursion: visited, count, …</a:t>
            </a:r>
          </a:p>
          <a:p>
            <a:pPr lvl="2"/>
            <a:r>
              <a:rPr lang="en-US" sz="2800" u="sng" dirty="0"/>
              <a:t>worklist</a:t>
            </a:r>
          </a:p>
          <a:p>
            <a:pPr lvl="2"/>
            <a:r>
              <a:rPr lang="en-US" sz="2800" dirty="0">
                <a:solidFill>
                  <a:srgbClr val="00B050"/>
                </a:solidFill>
              </a:rPr>
              <a:t>tandem worklist</a:t>
            </a:r>
            <a:r>
              <a:rPr lang="en-US" sz="2800" dirty="0"/>
              <a:t>					l18   </a:t>
            </a:r>
            <a:r>
              <a:rPr lang="en-US" sz="2800" u="sng" dirty="0"/>
              <a:t>l19</a:t>
            </a:r>
            <a:r>
              <a:rPr lang="en-US" sz="2800" dirty="0"/>
              <a:t>   </a:t>
            </a:r>
            <a:r>
              <a:rPr lang="en-US" sz="2800" dirty="0">
                <a:solidFill>
                  <a:srgbClr val="00B050"/>
                </a:solidFill>
              </a:rPr>
              <a:t>l20  </a:t>
            </a:r>
            <a:r>
              <a:rPr lang="en-US" sz="2800" dirty="0">
                <a:solidFill>
                  <a:srgbClr val="FF0000"/>
                </a:solidFill>
              </a:rPr>
              <a:t>l21</a:t>
            </a:r>
            <a:endParaRPr lang="en-US" sz="28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6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6F3E4C-DE1F-9543-A0F1-FD6F8ED43699}"/>
              </a:ext>
            </a:extLst>
          </p:cNvPr>
          <p:cNvSpPr txBox="1"/>
          <p:nvPr/>
        </p:nvSpPr>
        <p:spPr>
          <a:xfrm>
            <a:off x="6642139" y="343060"/>
            <a:ext cx="504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tail recursion with worklist</a:t>
            </a:r>
          </a:p>
          <a:p>
            <a:endParaRPr lang="en-US" sz="2400" dirty="0"/>
          </a:p>
          <a:p>
            <a:r>
              <a:rPr lang="en-US" sz="2400" dirty="0"/>
              <a:t>calls</a:t>
            </a:r>
          </a:p>
          <a:p>
            <a:endParaRPr lang="en-US" sz="24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55A320F-B406-3C46-96DE-9A3C4890F654}"/>
              </a:ext>
            </a:extLst>
          </p:cNvPr>
          <p:cNvSpPr txBox="1"/>
          <p:nvPr/>
        </p:nvSpPr>
        <p:spPr>
          <a:xfrm>
            <a:off x="151383" y="540788"/>
            <a:ext cx="268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worklist (tree-</a:t>
            </a:r>
            <a:r>
              <a:rPr lang="en-US" dirty="0" err="1"/>
              <a:t>wl</a:t>
            </a:r>
            <a:r>
              <a:rPr lang="en-US" dirty="0"/>
              <a:t>)</a:t>
            </a:r>
          </a:p>
          <a:p>
            <a:r>
              <a:rPr lang="en-US" dirty="0"/>
              <a:t>at </a:t>
            </a:r>
            <a:r>
              <a:rPr lang="en-US" dirty="0" err="1"/>
              <a:t>fn</a:t>
            </a:r>
            <a:r>
              <a:rPr lang="en-US" dirty="0"/>
              <a:t>-for-t and </a:t>
            </a:r>
            <a:r>
              <a:rPr lang="en-US" dirty="0" err="1"/>
              <a:t>fn</a:t>
            </a:r>
            <a:r>
              <a:rPr lang="en-US" dirty="0"/>
              <a:t>-for-lot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571B55-4C28-46C5-9A78-C65034B70AB0}"/>
              </a:ext>
            </a:extLst>
          </p:cNvPr>
          <p:cNvGrpSpPr/>
          <p:nvPr/>
        </p:nvGrpSpPr>
        <p:grpSpPr>
          <a:xfrm>
            <a:off x="1918602" y="5830771"/>
            <a:ext cx="923305" cy="550240"/>
            <a:chOff x="1918602" y="5830771"/>
            <a:chExt cx="923305" cy="55024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C438471-09F9-2818-280B-ADD606E21186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94CD0B-0C68-BE00-016E-F8A76CE83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537" y="5830771"/>
              <a:ext cx="1" cy="365589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FBAEC9-7687-A330-5112-CCF55F7FDC86}"/>
              </a:ext>
            </a:extLst>
          </p:cNvPr>
          <p:cNvGrpSpPr/>
          <p:nvPr/>
        </p:nvGrpSpPr>
        <p:grpSpPr>
          <a:xfrm>
            <a:off x="5026434" y="5830771"/>
            <a:ext cx="923305" cy="550240"/>
            <a:chOff x="1918602" y="5830771"/>
            <a:chExt cx="923305" cy="55024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2B36441-6550-EE9E-9909-90C530224BFA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88AE82-5275-4D67-E583-1C56C2611A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537" y="5830771"/>
              <a:ext cx="1" cy="365589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3CB7DB-1488-1E27-C035-7ECF82BF895A}"/>
              </a:ext>
            </a:extLst>
          </p:cNvPr>
          <p:cNvGrpSpPr/>
          <p:nvPr/>
        </p:nvGrpSpPr>
        <p:grpSpPr>
          <a:xfrm>
            <a:off x="7416079" y="5840017"/>
            <a:ext cx="923305" cy="550240"/>
            <a:chOff x="1918602" y="5830771"/>
            <a:chExt cx="923305" cy="5502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5B75E85-BF3D-219B-EA87-2009B1777E43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667E177-3043-7B22-40EF-4FA7922BB9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537" y="5830771"/>
              <a:ext cx="1" cy="365589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C15245F-89C7-FECA-39D7-6FD96FD29799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BDF92-32B4-7361-89F9-5908F453418F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CB809D-2595-2B15-0F1C-C4F362F95C82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BB91D0-D172-1696-3BC1-B41C08C98C75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A41E83-CAF4-88F8-C57B-3A63ABD12911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AED02-F6B1-B8C1-8AB5-23B19729BAF0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357C93-4392-97B4-6181-49BD5E63DE6B}"/>
              </a:ext>
            </a:extLst>
          </p:cNvPr>
          <p:cNvCxnSpPr>
            <a:cxnSpLocks/>
            <a:stCxn id="25" idx="2"/>
            <a:endCxn id="20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8FE490-4CC8-BCE2-029C-4D692E8E9B4C}"/>
              </a:ext>
            </a:extLst>
          </p:cNvPr>
          <p:cNvCxnSpPr>
            <a:cxnSpLocks/>
            <a:stCxn id="20" idx="2"/>
            <a:endCxn id="2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EAB1D2-490B-FD20-A590-7F3285EF539A}"/>
              </a:ext>
            </a:extLst>
          </p:cNvPr>
          <p:cNvCxnSpPr>
            <a:cxnSpLocks/>
            <a:stCxn id="25" idx="2"/>
            <a:endCxn id="23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B4EBE0-0ECA-EB16-F32B-740A7385FF95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82B9A7-0F69-7DEB-9AF7-BFE2369C4B36}"/>
              </a:ext>
            </a:extLst>
          </p:cNvPr>
          <p:cNvCxnSpPr>
            <a:cxnSpLocks/>
            <a:stCxn id="23" idx="2"/>
            <a:endCxn id="16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671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2FEB79-3002-EF73-6F21-6352D1F9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17990"/>
            <a:ext cx="7772400" cy="402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9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B0E155-79CD-B888-A8BD-CCBD41C9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1054247"/>
            <a:ext cx="6870700" cy="575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24592F-0F74-1677-F583-DC4CC0BE7648}"/>
              </a:ext>
            </a:extLst>
          </p:cNvPr>
          <p:cNvSpPr txBox="1"/>
          <p:nvPr/>
        </p:nvSpPr>
        <p:spPr>
          <a:xfrm>
            <a:off x="449644" y="1145040"/>
            <a:ext cx="153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tail position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1F42F2-6476-9B1E-50A1-6A45E7AEE70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84941" y="1329706"/>
            <a:ext cx="947830" cy="21385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6D4750-36AE-4AFA-8F78-DCC1E57F4E1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079714" y="1728229"/>
            <a:ext cx="1321408" cy="6041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3A98A8-D0AE-35C8-15F1-CAAE2AC8BEE6}"/>
              </a:ext>
            </a:extLst>
          </p:cNvPr>
          <p:cNvSpPr txBox="1"/>
          <p:nvPr/>
        </p:nvSpPr>
        <p:spPr>
          <a:xfrm>
            <a:off x="544417" y="2009215"/>
            <a:ext cx="153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not in tail position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A5A8AF-BB93-90CE-65ED-3A8E64E57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270791"/>
            <a:ext cx="11183746" cy="918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 expression is in tail-position when no surrounding expression </a:t>
            </a:r>
            <a:r>
              <a:rPr lang="en-US" sz="2400" u="sng" dirty="0"/>
              <a:t>in that function</a:t>
            </a:r>
            <a:r>
              <a:rPr lang="en-US" sz="2400" dirty="0"/>
              <a:t> is waiting to operate on the value of the expression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2225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4D93A-5D86-E804-2B5E-B0BC2EE7A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8A6F7-60FC-C3E8-35E4-DB6ABBBE5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expression is in tail-position when no surrounding expression </a:t>
            </a:r>
            <a:r>
              <a:rPr lang="en-US" u="sng" dirty="0"/>
              <a:t>in that function</a:t>
            </a:r>
            <a:r>
              <a:rPr lang="en-US" dirty="0"/>
              <a:t> is waiting to operate on the value of the expression</a:t>
            </a:r>
          </a:p>
          <a:p>
            <a:endParaRPr lang="en-US" dirty="0"/>
          </a:p>
          <a:p>
            <a:r>
              <a:rPr lang="en-US" dirty="0"/>
              <a:t>a function is tail-recursive when ALL recursive calls are in tail position</a:t>
            </a:r>
          </a:p>
          <a:p>
            <a:endParaRPr lang="en-US" dirty="0"/>
          </a:p>
          <a:p>
            <a:r>
              <a:rPr lang="en-US" dirty="0"/>
              <a:t>mutually-recursive functions are tail recursive when ALL recursive and mutually recursive calls are in tail position</a:t>
            </a:r>
          </a:p>
          <a:p>
            <a:endParaRPr lang="en-US" dirty="0"/>
          </a:p>
          <a:p>
            <a:r>
              <a:rPr lang="en-US" dirty="0"/>
              <a:t>in tail recursive functions, base cases produce the final result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4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1BB6F-C4C3-BBB6-ECFC-B6ECD48B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7092"/>
            <a:ext cx="7772400" cy="14197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6C3BA-33D3-378B-A79E-DBD8B48E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901151"/>
            <a:ext cx="7772400" cy="215042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264774-5889-E77E-D1E3-5385BAB0640A}"/>
              </a:ext>
            </a:extLst>
          </p:cNvPr>
          <p:cNvCxnSpPr>
            <a:cxnSpLocks/>
          </p:cNvCxnSpPr>
          <p:nvPr/>
        </p:nvCxnSpPr>
        <p:spPr>
          <a:xfrm flipV="1">
            <a:off x="2587083" y="2698595"/>
            <a:ext cx="1248937" cy="1449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49686CF-92A5-892E-1781-F32485F0F9AE}"/>
              </a:ext>
            </a:extLst>
          </p:cNvPr>
          <p:cNvSpPr txBox="1"/>
          <p:nvPr/>
        </p:nvSpPr>
        <p:spPr>
          <a:xfrm>
            <a:off x="1042493" y="2633683"/>
            <a:ext cx="153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not in tail position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698F125-ACFF-71C8-897D-A0FE074A39CE}"/>
              </a:ext>
            </a:extLst>
          </p:cNvPr>
          <p:cNvSpPr/>
          <p:nvPr/>
        </p:nvSpPr>
        <p:spPr>
          <a:xfrm>
            <a:off x="3020602" y="2287870"/>
            <a:ext cx="2404153" cy="34581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452079A4-B63F-927C-128E-A01A9A8BBAFC}"/>
              </a:ext>
            </a:extLst>
          </p:cNvPr>
          <p:cNvSpPr/>
          <p:nvPr/>
        </p:nvSpPr>
        <p:spPr>
          <a:xfrm>
            <a:off x="3211551" y="2460776"/>
            <a:ext cx="3746645" cy="3980986"/>
          </a:xfrm>
          <a:prstGeom prst="arc">
            <a:avLst>
              <a:gd name="adj1" fmla="val 16745415"/>
              <a:gd name="adj2" fmla="val 936649"/>
            </a:avLst>
          </a:prstGeom>
          <a:ln w="317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3772C9-43F5-C7FE-BE60-EE787796A237}"/>
              </a:ext>
            </a:extLst>
          </p:cNvPr>
          <p:cNvSpPr/>
          <p:nvPr/>
        </p:nvSpPr>
        <p:spPr>
          <a:xfrm>
            <a:off x="5317495" y="4976365"/>
            <a:ext cx="2153731" cy="5880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A7EDC8-5C38-85D6-F70E-08534729626C}"/>
              </a:ext>
            </a:extLst>
          </p:cNvPr>
          <p:cNvSpPr txBox="1"/>
          <p:nvPr/>
        </p:nvSpPr>
        <p:spPr>
          <a:xfrm>
            <a:off x="1096415" y="4976365"/>
            <a:ext cx="153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tail position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7851A7-0AF4-1EB6-3658-7E618540D67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631712" y="5073805"/>
            <a:ext cx="1530701" cy="872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45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93445-61D8-090D-3C14-ED8F2EC2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905" y="3879586"/>
            <a:ext cx="7772400" cy="22335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BC0B48-0984-AAC9-8663-97429E3C6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905" y="744872"/>
            <a:ext cx="6167920" cy="222840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5F4AD5-05C0-C581-3F51-696B7270801C}"/>
              </a:ext>
            </a:extLst>
          </p:cNvPr>
          <p:cNvCxnSpPr>
            <a:cxnSpLocks/>
          </p:cNvCxnSpPr>
          <p:nvPr/>
        </p:nvCxnSpPr>
        <p:spPr>
          <a:xfrm flipH="1" flipV="1">
            <a:off x="7304049" y="5553307"/>
            <a:ext cx="356839" cy="32338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DB8AC1-2FF1-81AA-95DC-F55987C3489B}"/>
              </a:ext>
            </a:extLst>
          </p:cNvPr>
          <p:cNvCxnSpPr>
            <a:cxnSpLocks/>
          </p:cNvCxnSpPr>
          <p:nvPr/>
        </p:nvCxnSpPr>
        <p:spPr>
          <a:xfrm flipH="1" flipV="1">
            <a:off x="5186236" y="5984487"/>
            <a:ext cx="768515" cy="47206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77143E-0E32-F383-1B1A-2F4515F673B7}"/>
              </a:ext>
            </a:extLst>
          </p:cNvPr>
          <p:cNvCxnSpPr>
            <a:cxnSpLocks/>
          </p:cNvCxnSpPr>
          <p:nvPr/>
        </p:nvCxnSpPr>
        <p:spPr>
          <a:xfrm flipH="1">
            <a:off x="6256105" y="3879586"/>
            <a:ext cx="1404783" cy="95507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68B9C6-60A0-D072-72AE-1ACCF6B43636}"/>
              </a:ext>
            </a:extLst>
          </p:cNvPr>
          <p:cNvSpPr txBox="1"/>
          <p:nvPr/>
        </p:nvSpPr>
        <p:spPr>
          <a:xfrm>
            <a:off x="7785264" y="5810972"/>
            <a:ext cx="190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combination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BDD98-F2AA-01EE-FF22-A0567924B68E}"/>
              </a:ext>
            </a:extLst>
          </p:cNvPr>
          <p:cNvSpPr txBox="1"/>
          <p:nvPr/>
        </p:nvSpPr>
        <p:spPr>
          <a:xfrm>
            <a:off x="6006131" y="6271890"/>
            <a:ext cx="333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initialize </a:t>
            </a:r>
            <a:r>
              <a:rPr lang="en-US" dirty="0" err="1">
                <a:solidFill>
                  <a:srgbClr val="FF0000"/>
                </a:solidFill>
              </a:rPr>
              <a:t>rsf</a:t>
            </a:r>
            <a:r>
              <a:rPr lang="en-US" dirty="0">
                <a:solidFill>
                  <a:srgbClr val="FF0000"/>
                </a:solidFill>
              </a:rPr>
              <a:t> (base case result)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A9388A-601E-3D7D-DC15-5DAE64E6B2F3}"/>
              </a:ext>
            </a:extLst>
          </p:cNvPr>
          <p:cNvSpPr txBox="1"/>
          <p:nvPr/>
        </p:nvSpPr>
        <p:spPr>
          <a:xfrm>
            <a:off x="7796415" y="3649127"/>
            <a:ext cx="190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produce </a:t>
            </a:r>
            <a:r>
              <a:rPr lang="en-US" dirty="0" err="1">
                <a:solidFill>
                  <a:srgbClr val="FF0000"/>
                </a:solidFill>
              </a:rPr>
              <a:t>rsf</a:t>
            </a:r>
            <a:r>
              <a:rPr lang="en-US" dirty="0">
                <a:solidFill>
                  <a:srgbClr val="FF0000"/>
                </a:solidFill>
              </a:rPr>
              <a:t> at end</a:t>
            </a:r>
          </a:p>
        </p:txBody>
      </p:sp>
    </p:spTree>
    <p:extLst>
      <p:ext uri="{BB962C8B-B14F-4D97-AF65-F5344CB8AC3E}">
        <p14:creationId xmlns:p14="http://schemas.microsoft.com/office/powerpoint/2010/main" val="3991241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CA7BCD-4D9A-B4AE-26B3-6510C6B93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40360"/>
            <a:ext cx="7772400" cy="537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96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3E1CE7-3F4D-7805-F69B-157B7823B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96" y="802888"/>
            <a:ext cx="9687207" cy="43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95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412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31042</TotalTime>
  <Words>399</Words>
  <Application>Microsoft Macintosh PowerPoint</Application>
  <PresentationFormat>Widescreen</PresentationFormat>
  <Paragraphs>90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Accumulators</vt:lpstr>
      <vt:lpstr>Roadmap</vt:lpstr>
      <vt:lpstr>PowerPoint Presentation</vt:lpstr>
      <vt:lpstr>PowerPoint Presentation</vt:lpstr>
      <vt:lpstr>definitions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in the past depends on the recursion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Kiczales, Gregor</cp:lastModifiedBy>
  <cp:revision>101</cp:revision>
  <cp:lastPrinted>2023-11-23T19:57:11Z</cp:lastPrinted>
  <dcterms:created xsi:type="dcterms:W3CDTF">2018-11-13T18:07:30Z</dcterms:created>
  <dcterms:modified xsi:type="dcterms:W3CDTF">2023-11-26T04:02:46Z</dcterms:modified>
</cp:coreProperties>
</file>